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</p:sldIdLst>
  <p:sldSz cy="5143500" cx="9144000"/>
  <p:notesSz cx="6858000" cy="9144000"/>
  <p:embeddedFontLst>
    <p:embeddedFont>
      <p:font typeface="Raleway"/>
      <p:regular r:id="rId28"/>
      <p:bold r:id="rId29"/>
      <p:italic r:id="rId30"/>
      <p:boldItalic r:id="rId31"/>
    </p:embeddedFont>
    <p:embeddedFont>
      <p:font typeface="Roboto"/>
      <p:regular r:id="rId32"/>
      <p:bold r:id="rId33"/>
      <p:italic r:id="rId34"/>
      <p:boldItalic r:id="rId35"/>
    </p:embeddedFont>
    <p:embeddedFont>
      <p:font typeface="Montserrat"/>
      <p:regular r:id="rId36"/>
      <p:bold r:id="rId37"/>
      <p:italic r:id="rId38"/>
      <p:boldItalic r:id="rId39"/>
    </p:embeddedFont>
    <p:embeddedFont>
      <p:font typeface="Bebas Neue"/>
      <p:regular r:id="rId40"/>
    </p:embeddedFont>
    <p:embeddedFont>
      <p:font typeface="Sora"/>
      <p:regular r:id="rId41"/>
      <p:bold r:id="rId42"/>
    </p:embeddedFont>
    <p:embeddedFont>
      <p:font typeface="PT Sans"/>
      <p:regular r:id="rId43"/>
      <p:bold r:id="rId44"/>
      <p:italic r:id="rId45"/>
      <p:boldItalic r:id="rId46"/>
    </p:embeddedFont>
    <p:embeddedFont>
      <p:font typeface="Open Sans"/>
      <p:regular r:id="rId47"/>
      <p:bold r:id="rId48"/>
      <p:italic r:id="rId49"/>
      <p:boldItalic r:id="rId5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ebasNeue-regular.fntdata"/><Relationship Id="rId42" Type="http://schemas.openxmlformats.org/officeDocument/2006/relationships/font" Target="fonts/Sora-bold.fntdata"/><Relationship Id="rId41" Type="http://schemas.openxmlformats.org/officeDocument/2006/relationships/font" Target="fonts/Sora-regular.fntdata"/><Relationship Id="rId44" Type="http://schemas.openxmlformats.org/officeDocument/2006/relationships/font" Target="fonts/PTSans-bold.fntdata"/><Relationship Id="rId43" Type="http://schemas.openxmlformats.org/officeDocument/2006/relationships/font" Target="fonts/PTSans-regular.fntdata"/><Relationship Id="rId46" Type="http://schemas.openxmlformats.org/officeDocument/2006/relationships/font" Target="fonts/PTSans-boldItalic.fntdata"/><Relationship Id="rId45" Type="http://schemas.openxmlformats.org/officeDocument/2006/relationships/font" Target="fonts/PT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font" Target="fonts/OpenSans-bold.fntdata"/><Relationship Id="rId47" Type="http://schemas.openxmlformats.org/officeDocument/2006/relationships/font" Target="fonts/OpenSans-regular.fntdata"/><Relationship Id="rId49" Type="http://schemas.openxmlformats.org/officeDocument/2006/relationships/font" Target="fonts/OpenSans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aleway-boldItalic.fntdata"/><Relationship Id="rId30" Type="http://schemas.openxmlformats.org/officeDocument/2006/relationships/font" Target="fonts/Raleway-italic.fntdata"/><Relationship Id="rId33" Type="http://schemas.openxmlformats.org/officeDocument/2006/relationships/font" Target="fonts/Roboto-bold.fntdata"/><Relationship Id="rId32" Type="http://schemas.openxmlformats.org/officeDocument/2006/relationships/font" Target="fonts/Roboto-regular.fntdata"/><Relationship Id="rId35" Type="http://schemas.openxmlformats.org/officeDocument/2006/relationships/font" Target="fonts/Roboto-boldItalic.fntdata"/><Relationship Id="rId34" Type="http://schemas.openxmlformats.org/officeDocument/2006/relationships/font" Target="fonts/Roboto-italic.fntdata"/><Relationship Id="rId37" Type="http://schemas.openxmlformats.org/officeDocument/2006/relationships/font" Target="fonts/Montserrat-bold.fntdata"/><Relationship Id="rId36" Type="http://schemas.openxmlformats.org/officeDocument/2006/relationships/font" Target="fonts/Montserrat-regular.fntdata"/><Relationship Id="rId39" Type="http://schemas.openxmlformats.org/officeDocument/2006/relationships/font" Target="fonts/Montserrat-boldItalic.fntdata"/><Relationship Id="rId38" Type="http://schemas.openxmlformats.org/officeDocument/2006/relationships/font" Target="fonts/Montserrat-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Raleway-regular.fntdata"/><Relationship Id="rId27" Type="http://schemas.openxmlformats.org/officeDocument/2006/relationships/slide" Target="slides/slide23.xml"/><Relationship Id="rId29" Type="http://schemas.openxmlformats.org/officeDocument/2006/relationships/font" Target="fonts/Raleway-bold.fntdata"/><Relationship Id="rId50" Type="http://schemas.openxmlformats.org/officeDocument/2006/relationships/font" Target="fonts/OpenSans-bold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b630ab71f5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b630ab71f5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b630ab71f5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b630ab71f5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2b630ab71f5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2b630ab71f5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b62040253b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2b62040253b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b62040253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b62040253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2bfbc1c470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2bfbc1c470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2bfbc1c470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2bfbc1c470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bfbc1c470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2bfbc1c470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2bfbc1c4705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2bfbc1c4705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2b62040253b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2b62040253b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26ace69323d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26ace69323d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26acdaab518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26acdaab518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b62040253b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b62040253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bfbc1c470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bfbc1c470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676a2eb8b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676a2eb8b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6aaed9dc91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6aaed9dc91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4dda1946d_4_27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54dda1946d_4_27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8ebc699bd6_1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8ebc699bd6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676a2eb8bd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676a2eb8bd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8661f04b0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8661f04b0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8a566a1a1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8a566a1a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3.png"/><Relationship Id="rId4" Type="http://schemas.openxmlformats.org/officeDocument/2006/relationships/image" Target="../media/image7.jpg"/><Relationship Id="rId5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7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Relationship Id="rId4" Type="http://schemas.openxmlformats.org/officeDocument/2006/relationships/image" Target="../media/image7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g"/><Relationship Id="rId4" Type="http://schemas.openxmlformats.org/officeDocument/2006/relationships/image" Target="../media/image5.png"/><Relationship Id="rId9" Type="http://schemas.openxmlformats.org/officeDocument/2006/relationships/hyperlink" Target="http://bit.ly/2TtBDfr" TargetMode="External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hyperlink" Target="https://bit.ly/3A1uf1Q" TargetMode="External"/><Relationship Id="rId8" Type="http://schemas.openxmlformats.org/officeDocument/2006/relationships/hyperlink" Target="http://bit.ly/2TyoMsr" TargetMode="Externa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jpg"/><Relationship Id="rId4" Type="http://schemas.openxmlformats.org/officeDocument/2006/relationships/image" Target="../media/image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7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7.jp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7.jp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jpg"/><Relationship Id="rId4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2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 rot="-7105557">
            <a:off x="-1103589" y="-1024590"/>
            <a:ext cx="3065576" cy="3446900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11" name="Google Shape;11;p2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-8804032">
            <a:off x="-1136677" y="2722307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12" name="Google Shape;12;p2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9288643">
            <a:off x="7121496" y="-1822444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13" name="Google Shape;1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91163" y="-170497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3391163" y="353377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15;p2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 rot="-9987311">
            <a:off x="6295437" y="3039138"/>
            <a:ext cx="3292101" cy="3701599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sp>
        <p:nvSpPr>
          <p:cNvPr id="16" name="Google Shape;16;p2"/>
          <p:cNvSpPr txBox="1"/>
          <p:nvPr>
            <p:ph type="ctrTitle"/>
          </p:nvPr>
        </p:nvSpPr>
        <p:spPr>
          <a:xfrm>
            <a:off x="1332900" y="1743075"/>
            <a:ext cx="6478200" cy="13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38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332900" y="3127200"/>
            <a:ext cx="64782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799995">
            <a:off x="-6" y="2653648"/>
            <a:ext cx="2899032" cy="423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1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-8804032">
            <a:off x="2576923" y="-2653768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83" name="Google Shape;83;p11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1"/>
          <p:cNvPicPr preferRelativeResize="0"/>
          <p:nvPr/>
        </p:nvPicPr>
        <p:blipFill>
          <a:blip r:embed="rId5">
            <a:alphaModFix amt="30000"/>
          </a:blip>
          <a:stretch>
            <a:fillRect/>
          </a:stretch>
        </p:blipFill>
        <p:spPr>
          <a:xfrm>
            <a:off x="7014900" y="1961998"/>
            <a:ext cx="4812951" cy="4812951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38000"/>
              </a:srgbClr>
            </a:outerShdw>
          </a:effectLst>
        </p:spPr>
      </p:pic>
      <p:pic>
        <p:nvPicPr>
          <p:cNvPr id="85" name="Google Shape;85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5">
            <a:off x="6244957" y="-2185052"/>
            <a:ext cx="2899032" cy="423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1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3334992">
            <a:off x="2653973" y="3508907"/>
            <a:ext cx="3855653" cy="4335258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87" name="Google Shape;87;p11"/>
          <p:cNvPicPr preferRelativeResize="0"/>
          <p:nvPr/>
        </p:nvPicPr>
        <p:blipFill>
          <a:blip r:embed="rId5">
            <a:alphaModFix amt="30000"/>
          </a:blip>
          <a:stretch>
            <a:fillRect/>
          </a:stretch>
        </p:blipFill>
        <p:spPr>
          <a:xfrm>
            <a:off x="-2576775" y="-981452"/>
            <a:ext cx="4812951" cy="4812951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38000"/>
              </a:srgbClr>
            </a:outerShdw>
          </a:effectLst>
        </p:spPr>
      </p:pic>
      <p:sp>
        <p:nvSpPr>
          <p:cNvPr id="88" name="Google Shape;88;p11"/>
          <p:cNvSpPr txBox="1"/>
          <p:nvPr>
            <p:ph hasCustomPrompt="1" type="title"/>
          </p:nvPr>
        </p:nvSpPr>
        <p:spPr>
          <a:xfrm>
            <a:off x="1704000" y="1668000"/>
            <a:ext cx="5736000" cy="1365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9" name="Google Shape;89;p11"/>
          <p:cNvSpPr txBox="1"/>
          <p:nvPr>
            <p:ph idx="1" type="subTitle"/>
          </p:nvPr>
        </p:nvSpPr>
        <p:spPr>
          <a:xfrm>
            <a:off x="1704000" y="3033300"/>
            <a:ext cx="5736000" cy="44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dk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3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 rot="-9987311">
            <a:off x="6295437" y="3620163"/>
            <a:ext cx="3292101" cy="3701599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93" name="Google Shape;93;p13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3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 rot="-7105557">
            <a:off x="-362364" y="-1382340"/>
            <a:ext cx="3065576" cy="3446900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95" name="Google Shape;95;p13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 rot="9288643">
            <a:off x="-1043154" y="3487719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96" name="Google Shape;9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7596451" y="847737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-5400000">
            <a:off x="-814124" y="847737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3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 flipH="1" rot="7105557">
            <a:off x="6620273" y="-1572840"/>
            <a:ext cx="3065576" cy="3446900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sp>
        <p:nvSpPr>
          <p:cNvPr id="99" name="Google Shape;99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0" name="Google Shape;100;p13"/>
          <p:cNvSpPr txBox="1"/>
          <p:nvPr>
            <p:ph hasCustomPrompt="1" idx="2" type="title"/>
          </p:nvPr>
        </p:nvSpPr>
        <p:spPr>
          <a:xfrm>
            <a:off x="2911650" y="1614149"/>
            <a:ext cx="734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1" name="Google Shape;101;p13"/>
          <p:cNvSpPr txBox="1"/>
          <p:nvPr>
            <p:ph hasCustomPrompt="1" idx="3" type="title"/>
          </p:nvPr>
        </p:nvSpPr>
        <p:spPr>
          <a:xfrm>
            <a:off x="5470650" y="3047699"/>
            <a:ext cx="734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2" name="Google Shape;102;p13"/>
          <p:cNvSpPr txBox="1"/>
          <p:nvPr>
            <p:ph hasCustomPrompt="1" idx="4" type="title"/>
          </p:nvPr>
        </p:nvSpPr>
        <p:spPr>
          <a:xfrm>
            <a:off x="5470650" y="1614149"/>
            <a:ext cx="734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3" name="Google Shape;103;p13"/>
          <p:cNvSpPr txBox="1"/>
          <p:nvPr>
            <p:ph hasCustomPrompt="1" idx="5" type="title"/>
          </p:nvPr>
        </p:nvSpPr>
        <p:spPr>
          <a:xfrm>
            <a:off x="2911650" y="3047719"/>
            <a:ext cx="7347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b="1"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/>
          <p:nvPr>
            <p:ph idx="1" type="subTitle"/>
          </p:nvPr>
        </p:nvSpPr>
        <p:spPr>
          <a:xfrm>
            <a:off x="2013000" y="2254300"/>
            <a:ext cx="2532000" cy="447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5" name="Google Shape;105;p13"/>
          <p:cNvSpPr txBox="1"/>
          <p:nvPr>
            <p:ph idx="6" type="subTitle"/>
          </p:nvPr>
        </p:nvSpPr>
        <p:spPr>
          <a:xfrm>
            <a:off x="4599000" y="2254300"/>
            <a:ext cx="2532000" cy="447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latin typeface="Sora"/>
                <a:ea typeface="Sora"/>
                <a:cs typeface="Sora"/>
                <a:sym typeface="Sora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6" name="Google Shape;106;p13"/>
          <p:cNvSpPr txBox="1"/>
          <p:nvPr>
            <p:ph idx="7" type="subTitle"/>
          </p:nvPr>
        </p:nvSpPr>
        <p:spPr>
          <a:xfrm>
            <a:off x="2013000" y="3687725"/>
            <a:ext cx="2532000" cy="447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07" name="Google Shape;107;p13"/>
          <p:cNvSpPr txBox="1"/>
          <p:nvPr>
            <p:ph idx="8" type="subTitle"/>
          </p:nvPr>
        </p:nvSpPr>
        <p:spPr>
          <a:xfrm>
            <a:off x="4599000" y="3687775"/>
            <a:ext cx="2532000" cy="447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2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4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4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 rot="-7105557">
            <a:off x="-1446489" y="-1378265"/>
            <a:ext cx="3065576" cy="3446900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111" name="Google Shape;111;p14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-1418028">
            <a:off x="7344598" y="-2412731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112" name="Google Shape;112;p14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9288643">
            <a:off x="7807296" y="2844806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113" name="Google Shape;11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800000">
            <a:off x="8211388" y="-1542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751637" y="3061150"/>
            <a:ext cx="2361675" cy="34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5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/>
          <p:cNvPicPr preferRelativeResize="0"/>
          <p:nvPr/>
        </p:nvPicPr>
        <p:blipFill>
          <a:blip r:embed="rId3">
            <a:alphaModFix amt="27000"/>
          </a:blip>
          <a:stretch>
            <a:fillRect/>
          </a:stretch>
        </p:blipFill>
        <p:spPr>
          <a:xfrm>
            <a:off x="-891712" y="-2411275"/>
            <a:ext cx="4695774" cy="469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1196451" y="340042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249926" y="3400425"/>
            <a:ext cx="2361675" cy="34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5"/>
          <p:cNvSpPr txBox="1"/>
          <p:nvPr/>
        </p:nvSpPr>
        <p:spPr>
          <a:xfrm>
            <a:off x="4181564" y="833250"/>
            <a:ext cx="4249200" cy="1055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2" name="Google Shape;122;p15"/>
          <p:cNvSpPr txBox="1"/>
          <p:nvPr/>
        </p:nvSpPr>
        <p:spPr>
          <a:xfrm>
            <a:off x="4181564" y="2041350"/>
            <a:ext cx="4249200" cy="226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3" name="Google Shape;123;p15"/>
          <p:cNvSpPr txBox="1"/>
          <p:nvPr>
            <p:ph type="title"/>
          </p:nvPr>
        </p:nvSpPr>
        <p:spPr>
          <a:xfrm>
            <a:off x="4181564" y="833250"/>
            <a:ext cx="4249200" cy="105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4" name="Google Shape;124;p15"/>
          <p:cNvSpPr txBox="1"/>
          <p:nvPr>
            <p:ph idx="1" type="subTitle"/>
          </p:nvPr>
        </p:nvSpPr>
        <p:spPr>
          <a:xfrm>
            <a:off x="4181564" y="2041350"/>
            <a:ext cx="4249200" cy="22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4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16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5492525" y="1676150"/>
            <a:ext cx="4695774" cy="469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6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-1634662" y="2017850"/>
            <a:ext cx="4695774" cy="469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6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544051" y="-187667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-761749" y="-1876675"/>
            <a:ext cx="2361675" cy="34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" name="Google Shape;132;p16"/>
          <p:cNvSpPr txBox="1"/>
          <p:nvPr>
            <p:ph idx="1" type="subTitle"/>
          </p:nvPr>
        </p:nvSpPr>
        <p:spPr>
          <a:xfrm>
            <a:off x="1607850" y="1103450"/>
            <a:ext cx="592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1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7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 rot="-9987311">
            <a:off x="7190787" y="3524913"/>
            <a:ext cx="3292101" cy="3701599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135" name="Google Shape;135;p17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7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 rot="-7105557">
            <a:off x="7192686" y="-1793440"/>
            <a:ext cx="3065576" cy="3446900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137" name="Google Shape;13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856412" y="-223837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17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 rot="9288643">
            <a:off x="-1603404" y="3472631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sp>
        <p:nvSpPr>
          <p:cNvPr id="139" name="Google Shape;139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1" type="subTitle"/>
          </p:nvPr>
        </p:nvSpPr>
        <p:spPr>
          <a:xfrm>
            <a:off x="713225" y="1103450"/>
            <a:ext cx="7710600" cy="12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2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18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 rot="-9987311">
            <a:off x="5304837" y="2667663"/>
            <a:ext cx="3292101" cy="3701599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143" name="Google Shape;143;p18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4088" y="-185737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856987" y="330517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 rot="9288643">
            <a:off x="-2260629" y="-1850444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sp>
        <p:nvSpPr>
          <p:cNvPr id="147" name="Google Shape;147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1" type="subTitle"/>
          </p:nvPr>
        </p:nvSpPr>
        <p:spPr>
          <a:xfrm>
            <a:off x="713225" y="1103450"/>
            <a:ext cx="7710600" cy="282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9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 rot="-9987311">
            <a:off x="6943137" y="3530826"/>
            <a:ext cx="3292101" cy="3701599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151" name="Google Shape;151;p19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19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 rot="9288643">
            <a:off x="-2128204" y="-1574794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153" name="Google Shape;15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34488" y="-1822050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-899612" y="3374850"/>
            <a:ext cx="2361675" cy="34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6" name="Google Shape;156;p19"/>
          <p:cNvSpPr txBox="1"/>
          <p:nvPr>
            <p:ph idx="1" type="subTitle"/>
          </p:nvPr>
        </p:nvSpPr>
        <p:spPr>
          <a:xfrm>
            <a:off x="936238" y="2010450"/>
            <a:ext cx="2176200" cy="20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7" name="Google Shape;157;p19"/>
          <p:cNvSpPr txBox="1"/>
          <p:nvPr>
            <p:ph idx="2" type="subTitle"/>
          </p:nvPr>
        </p:nvSpPr>
        <p:spPr>
          <a:xfrm>
            <a:off x="3483894" y="2505750"/>
            <a:ext cx="2176200" cy="20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8" name="Google Shape;158;p19"/>
          <p:cNvSpPr txBox="1"/>
          <p:nvPr>
            <p:ph idx="3" type="subTitle"/>
          </p:nvPr>
        </p:nvSpPr>
        <p:spPr>
          <a:xfrm>
            <a:off x="6031557" y="2010450"/>
            <a:ext cx="2176200" cy="20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59" name="Google Shape;159;p19"/>
          <p:cNvSpPr txBox="1"/>
          <p:nvPr>
            <p:ph idx="4" type="subTitle"/>
          </p:nvPr>
        </p:nvSpPr>
        <p:spPr>
          <a:xfrm>
            <a:off x="936238" y="1302150"/>
            <a:ext cx="21762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0" name="Google Shape;160;p19"/>
          <p:cNvSpPr txBox="1"/>
          <p:nvPr>
            <p:ph idx="5" type="subTitle"/>
          </p:nvPr>
        </p:nvSpPr>
        <p:spPr>
          <a:xfrm>
            <a:off x="3483897" y="1797450"/>
            <a:ext cx="21762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" name="Google Shape;161;p19"/>
          <p:cNvSpPr txBox="1"/>
          <p:nvPr>
            <p:ph idx="6" type="subTitle"/>
          </p:nvPr>
        </p:nvSpPr>
        <p:spPr>
          <a:xfrm>
            <a:off x="6031557" y="1302150"/>
            <a:ext cx="2176200" cy="70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0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368242">
            <a:off x="8029570" y="89747"/>
            <a:ext cx="2899032" cy="4232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368242">
            <a:off x="-1590680" y="1994747"/>
            <a:ext cx="2899032" cy="4232577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67" name="Google Shape;167;p20"/>
          <p:cNvSpPr txBox="1"/>
          <p:nvPr>
            <p:ph idx="1" type="subTitle"/>
          </p:nvPr>
        </p:nvSpPr>
        <p:spPr>
          <a:xfrm>
            <a:off x="1008330" y="1735625"/>
            <a:ext cx="34083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8" name="Google Shape;168;p20"/>
          <p:cNvSpPr txBox="1"/>
          <p:nvPr>
            <p:ph idx="2" type="subTitle"/>
          </p:nvPr>
        </p:nvSpPr>
        <p:spPr>
          <a:xfrm>
            <a:off x="4727370" y="1735625"/>
            <a:ext cx="34083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69" name="Google Shape;169;p20"/>
          <p:cNvSpPr txBox="1"/>
          <p:nvPr>
            <p:ph idx="3" type="subTitle"/>
          </p:nvPr>
        </p:nvSpPr>
        <p:spPr>
          <a:xfrm>
            <a:off x="1008330" y="3396200"/>
            <a:ext cx="34083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70" name="Google Shape;170;p20"/>
          <p:cNvSpPr txBox="1"/>
          <p:nvPr>
            <p:ph idx="4" type="subTitle"/>
          </p:nvPr>
        </p:nvSpPr>
        <p:spPr>
          <a:xfrm>
            <a:off x="4727370" y="3396200"/>
            <a:ext cx="3408300" cy="12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71" name="Google Shape;171;p20"/>
          <p:cNvSpPr txBox="1"/>
          <p:nvPr>
            <p:ph idx="5" type="subTitle"/>
          </p:nvPr>
        </p:nvSpPr>
        <p:spPr>
          <a:xfrm>
            <a:off x="1008331" y="1254900"/>
            <a:ext cx="34083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2" name="Google Shape;172;p20"/>
          <p:cNvSpPr txBox="1"/>
          <p:nvPr>
            <p:ph idx="6" type="subTitle"/>
          </p:nvPr>
        </p:nvSpPr>
        <p:spPr>
          <a:xfrm>
            <a:off x="1008331" y="2915475"/>
            <a:ext cx="34083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3" name="Google Shape;173;p20"/>
          <p:cNvSpPr txBox="1"/>
          <p:nvPr>
            <p:ph idx="7" type="subTitle"/>
          </p:nvPr>
        </p:nvSpPr>
        <p:spPr>
          <a:xfrm>
            <a:off x="4727343" y="1254900"/>
            <a:ext cx="34083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4" name="Google Shape;174;p20"/>
          <p:cNvSpPr txBox="1"/>
          <p:nvPr>
            <p:ph idx="8" type="subTitle"/>
          </p:nvPr>
        </p:nvSpPr>
        <p:spPr>
          <a:xfrm>
            <a:off x="4727343" y="2915475"/>
            <a:ext cx="3408300" cy="48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6024300" y="-2238752"/>
            <a:ext cx="4812951" cy="4812951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38000"/>
              </a:srgbClr>
            </a:outerShdw>
          </a:effectLst>
        </p:spPr>
      </p:pic>
      <p:pic>
        <p:nvPicPr>
          <p:cNvPr id="20" name="Google Shape;20;p3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rot="-8804032">
            <a:off x="1719673" y="-2872843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sp>
        <p:nvSpPr>
          <p:cNvPr id="22" name="Google Shape;22;p3"/>
          <p:cNvSpPr/>
          <p:nvPr>
            <p:ph idx="2" type="pic"/>
          </p:nvPr>
        </p:nvSpPr>
        <p:spPr>
          <a:xfrm>
            <a:off x="713225" y="539500"/>
            <a:ext cx="2760600" cy="40644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4047175" y="2269488"/>
            <a:ext cx="4383600" cy="160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" name="Google Shape;24;p3"/>
          <p:cNvSpPr txBox="1"/>
          <p:nvPr>
            <p:ph hasCustomPrompt="1" idx="3" type="title"/>
          </p:nvPr>
        </p:nvSpPr>
        <p:spPr>
          <a:xfrm>
            <a:off x="4047175" y="1264213"/>
            <a:ext cx="14745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-3357825" y="1336273"/>
            <a:ext cx="4812951" cy="4812951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38000"/>
              </a:srgbClr>
            </a:outerShdw>
          </a:effectLst>
        </p:spPr>
      </p:pic>
      <p:pic>
        <p:nvPicPr>
          <p:cNvPr id="177" name="Google Shape;17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065086">
            <a:off x="6039469" y="-2244427"/>
            <a:ext cx="2899034" cy="423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1"/>
          <p:cNvPicPr preferRelativeResize="0"/>
          <p:nvPr/>
        </p:nvPicPr>
        <p:blipFill>
          <a:blip r:embed="rId4">
            <a:alphaModFix amt="27000"/>
          </a:blip>
          <a:stretch>
            <a:fillRect/>
          </a:stretch>
        </p:blipFill>
        <p:spPr>
          <a:xfrm>
            <a:off x="-994000" y="-3619500"/>
            <a:ext cx="4695774" cy="469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21"/>
          <p:cNvPicPr preferRelativeResize="0"/>
          <p:nvPr/>
        </p:nvPicPr>
        <p:blipFill rotWithShape="1">
          <a:blip r:embed="rId5">
            <a:alphaModFix amt="35000"/>
          </a:blip>
          <a:srcRect b="0" l="0" r="0" t="0"/>
          <a:stretch/>
        </p:blipFill>
        <p:spPr>
          <a:xfrm rot="-8804032">
            <a:off x="7815673" y="2775482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180" name="Google Shape;180;p21"/>
          <p:cNvPicPr preferRelativeResize="0"/>
          <p:nvPr/>
        </p:nvPicPr>
        <p:blipFill>
          <a:blip r:embed="rId6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2" name="Google Shape;182;p21"/>
          <p:cNvSpPr txBox="1"/>
          <p:nvPr>
            <p:ph idx="1" type="subTitle"/>
          </p:nvPr>
        </p:nvSpPr>
        <p:spPr>
          <a:xfrm>
            <a:off x="720000" y="1710160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3" name="Google Shape;183;p21"/>
          <p:cNvSpPr txBox="1"/>
          <p:nvPr>
            <p:ph idx="2" type="subTitle"/>
          </p:nvPr>
        </p:nvSpPr>
        <p:spPr>
          <a:xfrm>
            <a:off x="3455250" y="1710160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4" name="Google Shape;184;p21"/>
          <p:cNvSpPr txBox="1"/>
          <p:nvPr>
            <p:ph idx="3" type="subTitle"/>
          </p:nvPr>
        </p:nvSpPr>
        <p:spPr>
          <a:xfrm>
            <a:off x="720000" y="3440454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5" name="Google Shape;185;p21"/>
          <p:cNvSpPr txBox="1"/>
          <p:nvPr>
            <p:ph idx="4" type="subTitle"/>
          </p:nvPr>
        </p:nvSpPr>
        <p:spPr>
          <a:xfrm>
            <a:off x="3455250" y="3440454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6" name="Google Shape;186;p21"/>
          <p:cNvSpPr txBox="1"/>
          <p:nvPr>
            <p:ph idx="5" type="subTitle"/>
          </p:nvPr>
        </p:nvSpPr>
        <p:spPr>
          <a:xfrm>
            <a:off x="6190500" y="1710160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7" name="Google Shape;187;p21"/>
          <p:cNvSpPr txBox="1"/>
          <p:nvPr>
            <p:ph idx="6" type="subTitle"/>
          </p:nvPr>
        </p:nvSpPr>
        <p:spPr>
          <a:xfrm>
            <a:off x="6190500" y="3440454"/>
            <a:ext cx="2233500" cy="116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188" name="Google Shape;188;p21"/>
          <p:cNvSpPr txBox="1"/>
          <p:nvPr>
            <p:ph idx="7" type="subTitle"/>
          </p:nvPr>
        </p:nvSpPr>
        <p:spPr>
          <a:xfrm>
            <a:off x="720000" y="1336275"/>
            <a:ext cx="2233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89" name="Google Shape;189;p21"/>
          <p:cNvSpPr txBox="1"/>
          <p:nvPr>
            <p:ph idx="8" type="subTitle"/>
          </p:nvPr>
        </p:nvSpPr>
        <p:spPr>
          <a:xfrm>
            <a:off x="3455250" y="1336275"/>
            <a:ext cx="2231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0" name="Google Shape;190;p21"/>
          <p:cNvSpPr txBox="1"/>
          <p:nvPr>
            <p:ph idx="9" type="subTitle"/>
          </p:nvPr>
        </p:nvSpPr>
        <p:spPr>
          <a:xfrm>
            <a:off x="6190500" y="1336275"/>
            <a:ext cx="2231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1" name="Google Shape;191;p21"/>
          <p:cNvSpPr txBox="1"/>
          <p:nvPr>
            <p:ph idx="13" type="subTitle"/>
          </p:nvPr>
        </p:nvSpPr>
        <p:spPr>
          <a:xfrm>
            <a:off x="720000" y="3063351"/>
            <a:ext cx="22335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2" name="Google Shape;192;p21"/>
          <p:cNvSpPr txBox="1"/>
          <p:nvPr>
            <p:ph idx="14" type="subTitle"/>
          </p:nvPr>
        </p:nvSpPr>
        <p:spPr>
          <a:xfrm>
            <a:off x="3455250" y="3063356"/>
            <a:ext cx="2231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93" name="Google Shape;193;p21"/>
          <p:cNvSpPr txBox="1"/>
          <p:nvPr>
            <p:ph idx="15" type="subTitle"/>
          </p:nvPr>
        </p:nvSpPr>
        <p:spPr>
          <a:xfrm>
            <a:off x="6190500" y="3063356"/>
            <a:ext cx="2231100" cy="377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Sora"/>
              <a:buNone/>
              <a:defRPr sz="2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2"/>
          <p:cNvPicPr preferRelativeResize="0"/>
          <p:nvPr/>
        </p:nvPicPr>
        <p:blipFill rotWithShape="1">
          <a:blip r:embed="rId2">
            <a:alphaModFix amt="15000"/>
          </a:blip>
          <a:srcRect b="0" l="0" r="0" t="0"/>
          <a:stretch/>
        </p:blipFill>
        <p:spPr>
          <a:xfrm rot="-9987311">
            <a:off x="7190787" y="3162963"/>
            <a:ext cx="3292101" cy="3701599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196" name="Google Shape;196;p22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 rot="-8804032">
            <a:off x="-1622452" y="3036632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197" name="Google Shape;19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35851" y="-876300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3391163" y="353377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451" y="-876300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22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2"/>
          <p:cNvSpPr txBox="1"/>
          <p:nvPr>
            <p:ph hasCustomPrompt="1" type="title"/>
          </p:nvPr>
        </p:nvSpPr>
        <p:spPr>
          <a:xfrm>
            <a:off x="798388" y="2784981"/>
            <a:ext cx="34926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2" name="Google Shape;202;p22"/>
          <p:cNvSpPr txBox="1"/>
          <p:nvPr>
            <p:ph idx="1" type="subTitle"/>
          </p:nvPr>
        </p:nvSpPr>
        <p:spPr>
          <a:xfrm>
            <a:off x="798400" y="3696305"/>
            <a:ext cx="3492600" cy="3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3" name="Google Shape;203;p22"/>
          <p:cNvSpPr txBox="1"/>
          <p:nvPr>
            <p:ph hasCustomPrompt="1" idx="2" type="title"/>
          </p:nvPr>
        </p:nvSpPr>
        <p:spPr>
          <a:xfrm>
            <a:off x="2825700" y="1073995"/>
            <a:ext cx="34926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4" name="Google Shape;204;p22"/>
          <p:cNvSpPr txBox="1"/>
          <p:nvPr>
            <p:ph idx="3" type="subTitle"/>
          </p:nvPr>
        </p:nvSpPr>
        <p:spPr>
          <a:xfrm>
            <a:off x="2825700" y="1985306"/>
            <a:ext cx="3492600" cy="3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05" name="Google Shape;205;p22"/>
          <p:cNvSpPr txBox="1"/>
          <p:nvPr>
            <p:ph hasCustomPrompt="1" idx="4" type="title"/>
          </p:nvPr>
        </p:nvSpPr>
        <p:spPr>
          <a:xfrm>
            <a:off x="4853013" y="2784981"/>
            <a:ext cx="3492600" cy="7689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06" name="Google Shape;206;p22"/>
          <p:cNvSpPr txBox="1"/>
          <p:nvPr>
            <p:ph idx="5" type="subTitle"/>
          </p:nvPr>
        </p:nvSpPr>
        <p:spPr>
          <a:xfrm>
            <a:off x="4853025" y="3696305"/>
            <a:ext cx="3492600" cy="37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6024300" y="-2238752"/>
            <a:ext cx="4812951" cy="4812951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38000"/>
              </a:srgbClr>
            </a:outerShdw>
          </a:effectLst>
        </p:spPr>
      </p:pic>
      <p:pic>
        <p:nvPicPr>
          <p:cNvPr id="209" name="Google Shape;209;p23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1349565">
            <a:off x="-850593" y="-1652978"/>
            <a:ext cx="2899033" cy="423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0800000">
            <a:off x="7031113" y="2324100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23"/>
          <p:cNvPicPr preferRelativeResize="0"/>
          <p:nvPr/>
        </p:nvPicPr>
        <p:blipFill rotWithShape="1">
          <a:blip r:embed="rId6">
            <a:alphaModFix amt="35000"/>
          </a:blip>
          <a:srcRect b="0" l="0" r="0" t="0"/>
          <a:stretch/>
        </p:blipFill>
        <p:spPr>
          <a:xfrm rot="-8804032">
            <a:off x="-1424152" y="2187782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sp>
        <p:nvSpPr>
          <p:cNvPr id="213" name="Google Shape;213;p23"/>
          <p:cNvSpPr txBox="1"/>
          <p:nvPr>
            <p:ph type="title"/>
          </p:nvPr>
        </p:nvSpPr>
        <p:spPr>
          <a:xfrm>
            <a:off x="2347950" y="582613"/>
            <a:ext cx="4448100" cy="121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4" name="Google Shape;214;p23"/>
          <p:cNvSpPr txBox="1"/>
          <p:nvPr>
            <p:ph idx="1" type="subTitle"/>
          </p:nvPr>
        </p:nvSpPr>
        <p:spPr>
          <a:xfrm>
            <a:off x="2347900" y="1884062"/>
            <a:ext cx="4448100" cy="9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  <p:sp>
        <p:nvSpPr>
          <p:cNvPr id="215" name="Google Shape;215;p23"/>
          <p:cNvSpPr txBox="1"/>
          <p:nvPr/>
        </p:nvSpPr>
        <p:spPr>
          <a:xfrm>
            <a:off x="2099100" y="4004688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CREDITS:</a:t>
            </a:r>
            <a: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This presentation template was created by </a:t>
            </a:r>
            <a:r>
              <a:rPr b="1" lang="en" sz="1000">
                <a:solidFill>
                  <a:schemeClr val="hlink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7"/>
              </a:rPr>
              <a:t>Slidesgo</a:t>
            </a:r>
            <a: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 and includes icons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, and infographics &amp; images by </a:t>
            </a:r>
            <a:r>
              <a:rPr b="1" lang="en" sz="1000">
                <a:solidFill>
                  <a:schemeClr val="dk1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b="1"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7" name="Google Shape;217;p2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166713" y="-2595537"/>
            <a:ext cx="4695774" cy="469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4167213" y="2943213"/>
            <a:ext cx="4695774" cy="469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4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 rot="10800000">
            <a:off x="-235912" y="294322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18226" y="-1247775"/>
            <a:ext cx="2361675" cy="3448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5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 rot="9288643">
            <a:off x="2644171" y="2974256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224" name="Google Shape;224;p25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5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 rot="-8804032">
            <a:off x="-1066102" y="-1024631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226" name="Google Shape;226;p25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 flipH="1" rot="8804032">
            <a:off x="6354448" y="-1024631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5861513" y="4001300"/>
            <a:ext cx="4695774" cy="469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9899995">
            <a:off x="-485655" y="3334536"/>
            <a:ext cx="2899031" cy="423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5">
            <a:off x="7467594" y="-1843790"/>
            <a:ext cx="2899032" cy="423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" name="Google Shape;29;p4"/>
          <p:cNvPicPr preferRelativeResize="0"/>
          <p:nvPr/>
        </p:nvPicPr>
        <p:blipFill>
          <a:blip r:embed="rId2">
            <a:alphaModFix amt="27000"/>
          </a:blip>
          <a:stretch>
            <a:fillRect/>
          </a:stretch>
        </p:blipFill>
        <p:spPr>
          <a:xfrm>
            <a:off x="-2520487" y="-3546700"/>
            <a:ext cx="4695774" cy="469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4"/>
          <p:cNvPicPr preferRelativeResize="0"/>
          <p:nvPr/>
        </p:nvPicPr>
        <p:blipFill>
          <a:blip r:embed="rId4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" type="body"/>
          </p:nvPr>
        </p:nvSpPr>
        <p:spPr>
          <a:xfrm>
            <a:off x="720000" y="1101450"/>
            <a:ext cx="7704000" cy="41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Google Shape;34;p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5096025" y="-1726777"/>
            <a:ext cx="4812951" cy="4812951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38000"/>
              </a:srgbClr>
            </a:outerShdw>
          </a:effectLst>
        </p:spPr>
      </p:pic>
      <p:pic>
        <p:nvPicPr>
          <p:cNvPr id="35" name="Google Shape;35;p5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-8804032">
            <a:off x="719548" y="2661182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36" name="Google Shape;36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5">
            <a:off x="-1047756" y="-1709940"/>
            <a:ext cx="2899032" cy="423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5">
            <a:off x="6781794" y="2849660"/>
            <a:ext cx="2899032" cy="42325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5"/>
          <p:cNvPicPr preferRelativeResize="0"/>
          <p:nvPr/>
        </p:nvPicPr>
        <p:blipFill>
          <a:blip r:embed="rId5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subTitle"/>
          </p:nvPr>
        </p:nvSpPr>
        <p:spPr>
          <a:xfrm>
            <a:off x="4572000" y="3088500"/>
            <a:ext cx="3642600" cy="10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1" name="Google Shape;41;p5"/>
          <p:cNvSpPr txBox="1"/>
          <p:nvPr>
            <p:ph idx="2" type="subTitle"/>
          </p:nvPr>
        </p:nvSpPr>
        <p:spPr>
          <a:xfrm>
            <a:off x="929400" y="1926450"/>
            <a:ext cx="3642600" cy="107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3" type="subTitle"/>
          </p:nvPr>
        </p:nvSpPr>
        <p:spPr>
          <a:xfrm>
            <a:off x="929400" y="1422000"/>
            <a:ext cx="36426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43" name="Google Shape;43;p5"/>
          <p:cNvSpPr txBox="1"/>
          <p:nvPr>
            <p:ph idx="4" type="subTitle"/>
          </p:nvPr>
        </p:nvSpPr>
        <p:spPr>
          <a:xfrm>
            <a:off x="4572001" y="2584050"/>
            <a:ext cx="3642600" cy="51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6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6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-8804032">
            <a:off x="-2498752" y="3090169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47" name="Google Shape;4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04612" y="-1917400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8077463" y="3205325"/>
            <a:ext cx="2361675" cy="3448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Google Shape;49;p6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9288643">
            <a:off x="7776121" y="-2035894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sp>
        <p:nvSpPr>
          <p:cNvPr id="50" name="Google Shape;5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6024300" y="-2238752"/>
            <a:ext cx="4812951" cy="4812951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38000"/>
              </a:srgbClr>
            </a:outerShdw>
          </a:effectLst>
        </p:spPr>
      </p:pic>
      <p:pic>
        <p:nvPicPr>
          <p:cNvPr id="53" name="Google Shape;53;p7"/>
          <p:cNvPicPr preferRelativeResize="0"/>
          <p:nvPr/>
        </p:nvPicPr>
        <p:blipFill>
          <a:blip r:embed="rId3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7"/>
          <p:cNvPicPr preferRelativeResize="0"/>
          <p:nvPr/>
        </p:nvPicPr>
        <p:blipFill rotWithShape="1">
          <a:blip r:embed="rId4">
            <a:alphaModFix amt="35000"/>
          </a:blip>
          <a:srcRect b="0" l="0" r="0" t="0"/>
          <a:stretch/>
        </p:blipFill>
        <p:spPr>
          <a:xfrm rot="-8804032">
            <a:off x="1719673" y="-2872843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sp>
        <p:nvSpPr>
          <p:cNvPr id="55" name="Google Shape;55;p7"/>
          <p:cNvSpPr txBox="1"/>
          <p:nvPr>
            <p:ph idx="1" type="subTitle"/>
          </p:nvPr>
        </p:nvSpPr>
        <p:spPr>
          <a:xfrm>
            <a:off x="831913" y="2070225"/>
            <a:ext cx="4294800" cy="229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Open Sans Light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999999"/>
              </a:buClr>
              <a:buSzPts val="1200"/>
              <a:buFont typeface="Nunito Light"/>
              <a:buAutoNum type="romanLcPeriod"/>
              <a:defRPr/>
            </a:lvl9pPr>
          </a:lstStyle>
          <a:p/>
        </p:txBody>
      </p:sp>
      <p:sp>
        <p:nvSpPr>
          <p:cNvPr id="56" name="Google Shape;56;p7"/>
          <p:cNvSpPr txBox="1"/>
          <p:nvPr>
            <p:ph type="title"/>
          </p:nvPr>
        </p:nvSpPr>
        <p:spPr>
          <a:xfrm>
            <a:off x="831913" y="774975"/>
            <a:ext cx="4294800" cy="123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7" name="Google Shape;57;p7"/>
          <p:cNvSpPr/>
          <p:nvPr>
            <p:ph idx="2" type="pic"/>
          </p:nvPr>
        </p:nvSpPr>
        <p:spPr>
          <a:xfrm>
            <a:off x="5607888" y="539500"/>
            <a:ext cx="2704200" cy="40644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8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8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 rot="-7105557">
            <a:off x="-1446489" y="-1378265"/>
            <a:ext cx="3065576" cy="3446900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61" name="Google Shape;61;p8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-1418028">
            <a:off x="-749427" y="4272469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62" name="Google Shape;62;p8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9288643">
            <a:off x="7807296" y="2844806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63" name="Google Shape;63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6824038" y="-1861325"/>
            <a:ext cx="2361675" cy="34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9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9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 rot="-7105557">
            <a:off x="-1446489" y="-1378265"/>
            <a:ext cx="3065576" cy="3446900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68" name="Google Shape;68;p9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-1418028">
            <a:off x="7344598" y="-2412731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69" name="Google Shape;69;p9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9288643">
            <a:off x="7807296" y="2844806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70" name="Google Shape;70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751637" y="3061150"/>
            <a:ext cx="2361675" cy="34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0"/>
          <p:cNvPicPr preferRelativeResize="0"/>
          <p:nvPr/>
        </p:nvPicPr>
        <p:blipFill>
          <a:blip r:embed="rId2">
            <a:alphaModFix amt="24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0"/>
          <p:cNvPicPr preferRelativeResize="0"/>
          <p:nvPr/>
        </p:nvPicPr>
        <p:blipFill rotWithShape="1">
          <a:blip r:embed="rId3">
            <a:alphaModFix amt="15000"/>
          </a:blip>
          <a:srcRect b="0" l="0" r="0" t="0"/>
          <a:stretch/>
        </p:blipFill>
        <p:spPr>
          <a:xfrm rot="-7105557">
            <a:off x="-1446489" y="-1378265"/>
            <a:ext cx="3065576" cy="3446900"/>
          </a:xfrm>
          <a:prstGeom prst="rect">
            <a:avLst/>
          </a:prstGeom>
          <a:noFill/>
          <a:ln>
            <a:noFill/>
          </a:ln>
          <a:effectLst>
            <a:outerShdw blurRad="157163" rotWithShape="0" algn="bl" dir="5400000" dist="19050">
              <a:srgbClr val="FFFFFF">
                <a:alpha val="49000"/>
              </a:srgbClr>
            </a:outerShdw>
          </a:effectLst>
        </p:spPr>
      </p:pic>
      <p:pic>
        <p:nvPicPr>
          <p:cNvPr id="76" name="Google Shape;76;p10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-1418028">
            <a:off x="7344598" y="-2412731"/>
            <a:ext cx="3855653" cy="4335259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77" name="Google Shape;77;p10"/>
          <p:cNvPicPr preferRelativeResize="0"/>
          <p:nvPr/>
        </p:nvPicPr>
        <p:blipFill rotWithShape="1">
          <a:blip r:embed="rId3">
            <a:alphaModFix amt="35000"/>
          </a:blip>
          <a:srcRect b="0" l="0" r="0" t="0"/>
          <a:stretch/>
        </p:blipFill>
        <p:spPr>
          <a:xfrm rot="9288643">
            <a:off x="7807296" y="2844806"/>
            <a:ext cx="3855654" cy="4335260"/>
          </a:xfrm>
          <a:prstGeom prst="rect">
            <a:avLst/>
          </a:prstGeom>
          <a:noFill/>
          <a:ln>
            <a:noFill/>
          </a:ln>
          <a:effectLst>
            <a:outerShdw blurRad="142875" rotWithShape="0" algn="bl" dir="5400000" dist="19050">
              <a:srgbClr val="FFFFFF">
                <a:alpha val="50000"/>
              </a:srgbClr>
            </a:outerShdw>
          </a:effectLst>
        </p:spPr>
      </p:pic>
      <p:pic>
        <p:nvPicPr>
          <p:cNvPr id="78" name="Google Shape;78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751637" y="3061150"/>
            <a:ext cx="2361675" cy="3448049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5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ora"/>
              <a:buNone/>
              <a:defRPr sz="3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●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○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■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●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○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■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●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Raleway"/>
              <a:buChar char="○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Raleway"/>
              <a:buChar char="■"/>
              <a:defRPr sz="12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Relationship Id="rId4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hyperlink" Target="http://drive.google.com/file/d/1Ec1ZMtTcJkupVtD4nBC7fknjdPokqheR/view" TargetMode="External"/><Relationship Id="rId5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hyperlink" Target="https://docs.google.com/document/d/1DNIEarvP-IqJpv-AsAZ6d24s30jaR22Q7Wh_bipTdEU/edit?usp=sharing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hyperlink" Target="https://os.mbed.com/platforms/ST-Nucleo-F103RB/" TargetMode="External"/><Relationship Id="rId5" Type="http://schemas.openxmlformats.org/officeDocument/2006/relationships/hyperlink" Target="https://hackaday.io/project/168718-electronic-load-33v-16v-1a/log/173357-digital-to-analog-converter-control-using-spi" TargetMode="External"/><Relationship Id="rId6" Type="http://schemas.openxmlformats.org/officeDocument/2006/relationships/hyperlink" Target="https://ww1.microchip.com/downloads/en/DeviceDoc/21897B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/>
          <p:nvPr>
            <p:ph type="ctrTitle"/>
          </p:nvPr>
        </p:nvSpPr>
        <p:spPr>
          <a:xfrm>
            <a:off x="1046100" y="1949675"/>
            <a:ext cx="6765000" cy="1384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Ferroelectric Capacitance and Current Measurement System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						</a:t>
            </a:r>
            <a:endParaRPr sz="2200"/>
          </a:p>
        </p:txBody>
      </p:sp>
      <p:sp>
        <p:nvSpPr>
          <p:cNvPr id="232" name="Google Shape;232;p26"/>
          <p:cNvSpPr txBox="1"/>
          <p:nvPr>
            <p:ph idx="1" type="subTitle"/>
          </p:nvPr>
        </p:nvSpPr>
        <p:spPr>
          <a:xfrm>
            <a:off x="1189500" y="2858075"/>
            <a:ext cx="64782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Milestone 2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5"/>
          <p:cNvSpPr txBox="1"/>
          <p:nvPr>
            <p:ph type="title"/>
          </p:nvPr>
        </p:nvSpPr>
        <p:spPr>
          <a:xfrm>
            <a:off x="613275" y="1249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Circuit Simulations &amp; Analysis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289" name="Google Shape;289;p35"/>
          <p:cNvSpPr txBox="1"/>
          <p:nvPr/>
        </p:nvSpPr>
        <p:spPr>
          <a:xfrm>
            <a:off x="0" y="697600"/>
            <a:ext cx="8888400" cy="42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ctr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ora"/>
              <a:buChar char="●"/>
            </a:pPr>
            <a:r>
              <a:rPr lang="en" sz="19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Overall circuitry of the system:</a:t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ra"/>
              <a:buChar char="●"/>
            </a:pPr>
            <a:r>
              <a:rPr lang="en" sz="13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OUT signal goes to Microcontroller. C2 is the reference capacitor here which will be replaced with actual capacitor whose capacitance has to be tested.</a:t>
            </a:r>
            <a:endParaRPr sz="13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Sora"/>
              <a:buChar char="●"/>
            </a:pPr>
            <a:r>
              <a:rPr lang="en" sz="13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All the supply voltages(V1, V2,etc.) are given from Buck boost power supply (SMPS) .</a:t>
            </a:r>
            <a:endParaRPr sz="13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290" name="Google Shape;29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349" y="1172424"/>
            <a:ext cx="4505850" cy="2595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6"/>
          <p:cNvSpPr txBox="1"/>
          <p:nvPr>
            <p:ph type="title"/>
          </p:nvPr>
        </p:nvSpPr>
        <p:spPr>
          <a:xfrm>
            <a:off x="538425" y="-782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Simulations Result 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296" name="Google Shape;296;p36"/>
          <p:cNvSpPr txBox="1"/>
          <p:nvPr/>
        </p:nvSpPr>
        <p:spPr>
          <a:xfrm>
            <a:off x="-42775" y="494425"/>
            <a:ext cx="9144000" cy="46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ra"/>
              <a:buChar char="●"/>
            </a:pPr>
            <a:r>
              <a:rPr lang="en" sz="1500" u="sng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Circuitry</a:t>
            </a:r>
            <a:r>
              <a:rPr lang="en" sz="1500" u="sng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 for lower half(i.e., for functioning of Opamp-2 and connected components:</a:t>
            </a:r>
            <a:endParaRPr sz="1500" u="sng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500" u="sng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FF00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accent6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97" name="Google Shape;29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88" y="853100"/>
            <a:ext cx="8887874" cy="420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7"/>
          <p:cNvSpPr txBox="1"/>
          <p:nvPr>
            <p:ph type="title"/>
          </p:nvPr>
        </p:nvSpPr>
        <p:spPr>
          <a:xfrm>
            <a:off x="581525" y="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Analysis and Calculations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303" name="Google Shape;303;p37"/>
          <p:cNvSpPr txBox="1"/>
          <p:nvPr/>
        </p:nvSpPr>
        <p:spPr>
          <a:xfrm>
            <a:off x="303425" y="679100"/>
            <a:ext cx="8620500" cy="428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ora"/>
              <a:buChar char="●"/>
            </a:pPr>
            <a:r>
              <a:rPr lang="en" sz="19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In the above circuit;  </a:t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Green- V1 (triangular waveform across capacitor), Red - Voltage regulated by diodes, Blue - output voltage (input to ADC)</a:t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ora"/>
              <a:buChar char="●"/>
            </a:pPr>
            <a:r>
              <a:t/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304" name="Google Shape;304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1450" y="1697650"/>
            <a:ext cx="5598575" cy="339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8"/>
          <p:cNvSpPr txBox="1"/>
          <p:nvPr>
            <p:ph idx="3" type="title"/>
          </p:nvPr>
        </p:nvSpPr>
        <p:spPr>
          <a:xfrm>
            <a:off x="471150" y="246025"/>
            <a:ext cx="8147700" cy="16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Simulations Result</a:t>
            </a:r>
            <a:endParaRPr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/>
          </a:p>
        </p:txBody>
      </p:sp>
      <p:sp>
        <p:nvSpPr>
          <p:cNvPr id="310" name="Google Shape;310;p38"/>
          <p:cNvSpPr txBox="1"/>
          <p:nvPr/>
        </p:nvSpPr>
        <p:spPr>
          <a:xfrm>
            <a:off x="0" y="575725"/>
            <a:ext cx="9029700" cy="44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ora"/>
              <a:buChar char="●"/>
            </a:pPr>
            <a:r>
              <a:rPr lang="en" sz="1500" u="sng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Circuitry for upper half i.e., for functioning of Opamp-1 and connected components:</a:t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311" name="Google Shape;3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7150" y="1002170"/>
            <a:ext cx="9144002" cy="40714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39"/>
          <p:cNvSpPr txBox="1"/>
          <p:nvPr>
            <p:ph idx="3" type="title"/>
          </p:nvPr>
        </p:nvSpPr>
        <p:spPr>
          <a:xfrm>
            <a:off x="498150" y="-120950"/>
            <a:ext cx="8147700" cy="64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            </a:t>
            </a:r>
            <a:endParaRPr sz="3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  </a:t>
            </a:r>
            <a:endParaRPr sz="3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Analysis and Calculations</a:t>
            </a:r>
            <a:endParaRPr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300"/>
          </a:p>
        </p:txBody>
      </p:sp>
      <p:sp>
        <p:nvSpPr>
          <p:cNvPr id="317" name="Google Shape;317;p39"/>
          <p:cNvSpPr txBox="1"/>
          <p:nvPr/>
        </p:nvSpPr>
        <p:spPr>
          <a:xfrm>
            <a:off x="213775" y="717550"/>
            <a:ext cx="8930100" cy="442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ora"/>
              <a:buChar char="●"/>
            </a:pPr>
            <a:r>
              <a:rPr lang="en" sz="19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For the upper circuit, Blue- V3 (output of DAC), Green - Output (waveforms across testing capacitor )</a:t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318" name="Google Shape;31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382862" y="1173713"/>
            <a:ext cx="3639050" cy="4214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5050350" y="793750"/>
            <a:ext cx="3344350" cy="463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0"/>
          <p:cNvSpPr txBox="1"/>
          <p:nvPr>
            <p:ph type="title"/>
          </p:nvPr>
        </p:nvSpPr>
        <p:spPr>
          <a:xfrm>
            <a:off x="468975" y="235900"/>
            <a:ext cx="8321400" cy="67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DAC(MCP4921) Coding and Testing</a:t>
            </a:r>
            <a:endParaRPr/>
          </a:p>
        </p:txBody>
      </p:sp>
      <p:sp>
        <p:nvSpPr>
          <p:cNvPr id="325" name="Google Shape;325;p40"/>
          <p:cNvSpPr txBox="1"/>
          <p:nvPr>
            <p:ph idx="1" type="subTitle"/>
          </p:nvPr>
        </p:nvSpPr>
        <p:spPr>
          <a:xfrm>
            <a:off x="601375" y="961025"/>
            <a:ext cx="7898700" cy="38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The 1st 4 bits to send in MCP 4921 are displayed in the figure below. For MCP4921 only DACa is applicable and for DAC testing we sent 0011 as the 1st 4 bits i.e. keeping the Output Gain as 1 and Output Power down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The other pins in MCP 4921 IC are configured according to the diagram below to facilitate digital data transfer from the STM 32 board to the DAC(MCP 4921)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 u="sng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26" name="Google Shape;32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99875" y="2775100"/>
            <a:ext cx="3453900" cy="218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7" name="Google Shape;32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8225" y="2982000"/>
            <a:ext cx="4066950" cy="204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1"/>
          <p:cNvSpPr txBox="1"/>
          <p:nvPr>
            <p:ph type="title"/>
          </p:nvPr>
        </p:nvSpPr>
        <p:spPr>
          <a:xfrm>
            <a:off x="468975" y="72775"/>
            <a:ext cx="8321400" cy="67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DAC(MCP4921) Coding and Testing</a:t>
            </a:r>
            <a:endParaRPr/>
          </a:p>
        </p:txBody>
      </p:sp>
      <p:sp>
        <p:nvSpPr>
          <p:cNvPr id="333" name="Google Shape;333;p41"/>
          <p:cNvSpPr txBox="1"/>
          <p:nvPr>
            <p:ph idx="1" type="subTitle"/>
          </p:nvPr>
        </p:nvSpPr>
        <p:spPr>
          <a:xfrm>
            <a:off x="-53025" y="650700"/>
            <a:ext cx="7898700" cy="38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As the DAC has 12-bit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resolution so minimum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count is 5V/2^12 = 1.22mV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Below </a:t>
            </a: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is the code to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generate the triangular wave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so here voltage rises in steps of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0.12V starting from 0 to 5V and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then decreases with the same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step size to 0V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 u="sng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34" name="Google Shape;33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7775" y="749575"/>
            <a:ext cx="5067374" cy="423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5" name="Google Shape;33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7900" y="3088275"/>
            <a:ext cx="3501499" cy="205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2"/>
          <p:cNvSpPr txBox="1"/>
          <p:nvPr>
            <p:ph type="title"/>
          </p:nvPr>
        </p:nvSpPr>
        <p:spPr>
          <a:xfrm>
            <a:off x="468975" y="72775"/>
            <a:ext cx="8321400" cy="67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UART </a:t>
            </a:r>
            <a:r>
              <a:rPr lang="en" sz="3200">
                <a:solidFill>
                  <a:schemeClr val="dk2"/>
                </a:solidFill>
              </a:rPr>
              <a:t>Testing for Data Transmission</a:t>
            </a:r>
            <a:endParaRPr/>
          </a:p>
        </p:txBody>
      </p:sp>
      <p:sp>
        <p:nvSpPr>
          <p:cNvPr id="341" name="Google Shape;341;p42"/>
          <p:cNvSpPr txBox="1"/>
          <p:nvPr>
            <p:ph idx="1" type="subTitle"/>
          </p:nvPr>
        </p:nvSpPr>
        <p:spPr>
          <a:xfrm>
            <a:off x="-53025" y="650700"/>
            <a:ext cx="7898700" cy="38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Tested the data transmission from STM 32 to the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laptop through UART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Used the Putty terminal and real-term software to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display the data that is being sent from the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microcontroller to the laptop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Code in STM32 IDE 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uint8_t Test[] = " UART Successfully Tested !!!\r\n";</a:t>
            </a:r>
            <a:endParaRPr b="1" sz="17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 //Data to send </a:t>
            </a:r>
            <a:endParaRPr b="1" sz="17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HAL_UART_Transmit(&amp;huart2,Test,sizeof(Test),20);</a:t>
            </a:r>
            <a:endParaRPr b="1" sz="17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00FF00"/>
                </a:solidFill>
                <a:latin typeface="Montserrat"/>
                <a:ea typeface="Montserrat"/>
                <a:cs typeface="Montserrat"/>
                <a:sym typeface="Montserrat"/>
              </a:rPr>
              <a:t>// Sending in normal mode</a:t>
            </a:r>
            <a:endParaRPr b="1" sz="17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 u="sng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2" name="Google Shape;342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09975" y="650700"/>
            <a:ext cx="2790825" cy="432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3"/>
          <p:cNvSpPr txBox="1"/>
          <p:nvPr>
            <p:ph type="title"/>
          </p:nvPr>
        </p:nvSpPr>
        <p:spPr>
          <a:xfrm>
            <a:off x="468975" y="72775"/>
            <a:ext cx="8321400" cy="67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chemeClr val="dk2"/>
                </a:solidFill>
              </a:rPr>
              <a:t>ADC Testing(using in built ADC of STM)</a:t>
            </a:r>
            <a:endParaRPr/>
          </a:p>
        </p:txBody>
      </p:sp>
      <p:sp>
        <p:nvSpPr>
          <p:cNvPr id="348" name="Google Shape;348;p43"/>
          <p:cNvSpPr txBox="1"/>
          <p:nvPr>
            <p:ph idx="1" type="subTitle"/>
          </p:nvPr>
        </p:nvSpPr>
        <p:spPr>
          <a:xfrm>
            <a:off x="622650" y="976950"/>
            <a:ext cx="7898700" cy="3842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Currently testing the ADC of the micro-controller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with the help of UART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Trying to print the digital values on the Putty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Montserrat"/>
                <a:ea typeface="Montserrat"/>
                <a:cs typeface="Montserrat"/>
                <a:sym typeface="Montserrat"/>
              </a:rPr>
              <a:t>Terminal after giving analog input to the ADC pin 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Montserrat"/>
              <a:buChar char="●"/>
            </a:pPr>
            <a:r>
              <a:rPr b="1" lang="en" sz="1700">
                <a:latin typeface="Montserrat"/>
                <a:ea typeface="Montserrat"/>
                <a:cs typeface="Montserrat"/>
                <a:sym typeface="Montserrat"/>
              </a:rPr>
              <a:t>Current Code in STM32 IDE </a:t>
            </a:r>
            <a:endParaRPr b="1" sz="1700">
              <a:latin typeface="Montserrat"/>
              <a:ea typeface="Montserrat"/>
              <a:cs typeface="Montserrat"/>
              <a:sym typeface="Montserrat"/>
            </a:endParaRPr>
          </a:p>
          <a:p>
            <a:pPr indent="431800" lvl="0" marL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HAL_ADC_Start(&amp;hadc1);</a:t>
            </a:r>
            <a:endParaRPr sz="1300">
              <a:solidFill>
                <a:srgbClr val="00FF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	 // Wait for ADC conversion to complete</a:t>
            </a:r>
            <a:endParaRPr sz="1300">
              <a:solidFill>
                <a:srgbClr val="00FF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	 HAL_ADC_PollForConversion(&amp;hadc1, HAL_MAX_DELAY);</a:t>
            </a:r>
            <a:endParaRPr sz="1300">
              <a:solidFill>
                <a:srgbClr val="00FF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	 // Read ADC value</a:t>
            </a:r>
            <a:endParaRPr sz="1300">
              <a:solidFill>
                <a:srgbClr val="00FF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	 uint8_t adcValue = HAL_ADC_GetValue(&amp;hadc1);</a:t>
            </a:r>
            <a:endParaRPr sz="1300">
              <a:solidFill>
                <a:srgbClr val="00FF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	 // Transmit ADC value over UART</a:t>
            </a:r>
            <a:endParaRPr sz="1300">
              <a:solidFill>
                <a:srgbClr val="00FF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25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00FF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	 HAL_UART_Transmit(&amp;huart2, (uint8_t *)&amp;adcValue, </a:t>
            </a:r>
            <a:r>
              <a:rPr b="1" lang="en" sz="1300">
                <a:solidFill>
                  <a:srgbClr val="00FF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sizeof</a:t>
            </a:r>
            <a:r>
              <a:rPr lang="en" sz="1300">
                <a:solidFill>
                  <a:srgbClr val="00FF00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(adcValue), HAL_MAX_DELAY);</a:t>
            </a:r>
            <a:endParaRPr sz="1300">
              <a:solidFill>
                <a:srgbClr val="00FF00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rgbClr val="00FF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 u="sng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4"/>
          <p:cNvSpPr txBox="1"/>
          <p:nvPr/>
        </p:nvSpPr>
        <p:spPr>
          <a:xfrm>
            <a:off x="981900" y="4435100"/>
            <a:ext cx="71802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Follow the link in the graph to modify its data and then paste the new one here.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sz="100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54" name="Google Shape;354;p44"/>
          <p:cNvSpPr txBox="1"/>
          <p:nvPr>
            <p:ph type="title"/>
          </p:nvPr>
        </p:nvSpPr>
        <p:spPr>
          <a:xfrm>
            <a:off x="359025" y="307150"/>
            <a:ext cx="830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chemeClr val="dk2"/>
                </a:solidFill>
              </a:rPr>
              <a:t>INITIAL  TESTING</a:t>
            </a:r>
            <a:endParaRPr b="1" sz="3700"/>
          </a:p>
        </p:txBody>
      </p:sp>
      <p:sp>
        <p:nvSpPr>
          <p:cNvPr id="355" name="Google Shape;355;p44"/>
          <p:cNvSpPr txBox="1"/>
          <p:nvPr/>
        </p:nvSpPr>
        <p:spPr>
          <a:xfrm>
            <a:off x="448025" y="1175550"/>
            <a:ext cx="8396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9FC5E8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356" name="Google Shape;356;p44" title="WhatsApp Video 2024-03-05 at 21.01.44_920f13cc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5575" y="1410950"/>
            <a:ext cx="4433247" cy="2493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7"/>
          <p:cNvSpPr txBox="1"/>
          <p:nvPr>
            <p:ph type="title"/>
          </p:nvPr>
        </p:nvSpPr>
        <p:spPr>
          <a:xfrm>
            <a:off x="2380200" y="1199460"/>
            <a:ext cx="4383600" cy="29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Group ID - MON-03</a:t>
            </a:r>
            <a:endParaRPr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900"/>
              <a:t>Project ID - P22</a:t>
            </a:r>
            <a:endParaRPr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Team Members - </a:t>
            </a:r>
            <a:endParaRPr sz="21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Madhav Gupta (21d070043)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Pranav Jain (21d070049)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Krisha Shah (21d070039)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Dhrumil Lotiya (21d070026)</a:t>
            </a:r>
            <a:endParaRPr sz="1600"/>
          </a:p>
        </p:txBody>
      </p:sp>
      <p:pic>
        <p:nvPicPr>
          <p:cNvPr id="238" name="Google Shape;2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6299997">
            <a:off x="1055544" y="2710798"/>
            <a:ext cx="2899033" cy="4232576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27"/>
          <p:cNvSpPr txBox="1"/>
          <p:nvPr/>
        </p:nvSpPr>
        <p:spPr>
          <a:xfrm>
            <a:off x="380975" y="126975"/>
            <a:ext cx="8149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FF00"/>
                </a:solidFill>
                <a:latin typeface="Sora"/>
                <a:ea typeface="Sora"/>
                <a:cs typeface="Sora"/>
                <a:sym typeface="Sora"/>
              </a:rPr>
              <a:t>Link: </a:t>
            </a:r>
            <a:r>
              <a:rPr lang="en"/>
              <a:t>   </a:t>
            </a:r>
            <a:r>
              <a:rPr lang="en" sz="1900" u="sng">
                <a:solidFill>
                  <a:srgbClr val="00FF00"/>
                </a:solidFill>
                <a:latin typeface="Sora"/>
                <a:ea typeface="Sora"/>
                <a:cs typeface="Sora"/>
                <a:sym typeface="Sor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Documentation of progress, plan of action and all problems and solutions</a:t>
            </a:r>
            <a:endParaRPr sz="19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TESTING PLAN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362" name="Google Shape;362;p45"/>
          <p:cNvSpPr txBox="1"/>
          <p:nvPr>
            <p:ph idx="2" type="subTitle"/>
          </p:nvPr>
        </p:nvSpPr>
        <p:spPr>
          <a:xfrm>
            <a:off x="720000" y="1147225"/>
            <a:ext cx="7524900" cy="31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Sora"/>
              <a:buChar char="●"/>
            </a:pPr>
            <a:r>
              <a:rPr lang="en" sz="1900">
                <a:latin typeface="Sora"/>
                <a:ea typeface="Sora"/>
                <a:cs typeface="Sora"/>
                <a:sym typeface="Sora"/>
              </a:rPr>
              <a:t>We will test the components on breadboard and then make small circuits like done above in simulation(upper half opamp circuit and lower half opamp circuit)</a:t>
            </a:r>
            <a:endParaRPr sz="1900">
              <a:latin typeface="Sora"/>
              <a:ea typeface="Sora"/>
              <a:cs typeface="Sora"/>
              <a:sym typeface="Sora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Sora"/>
              <a:buChar char="●"/>
            </a:pPr>
            <a:r>
              <a:rPr lang="en" sz="1900">
                <a:latin typeface="Sora"/>
                <a:ea typeface="Sora"/>
                <a:cs typeface="Sora"/>
                <a:sym typeface="Sora"/>
              </a:rPr>
              <a:t>Then we will see if there is any issue with our approach and resolve it if found.</a:t>
            </a:r>
            <a:endParaRPr sz="1900">
              <a:latin typeface="Sora"/>
              <a:ea typeface="Sora"/>
              <a:cs typeface="Sora"/>
              <a:sym typeface="Sora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Sora"/>
              <a:buChar char="●"/>
            </a:pPr>
            <a:r>
              <a:rPr lang="en" sz="1900">
                <a:latin typeface="Sora"/>
                <a:ea typeface="Sora"/>
                <a:cs typeface="Sora"/>
                <a:sym typeface="Sora"/>
              </a:rPr>
              <a:t>Final testing involves replacing given test capacitor with different value of capacitor and give 3 types of triangular pulses as input : 1) single triangular wave, 2)Consecutive triangular wave and 3) Series triangular wave.</a:t>
            </a:r>
            <a:endParaRPr sz="1900">
              <a:latin typeface="Sora"/>
              <a:ea typeface="Sora"/>
              <a:cs typeface="Sora"/>
              <a:sym typeface="Sora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Sora"/>
              <a:buChar char="●"/>
            </a:pPr>
            <a:r>
              <a:rPr lang="en" sz="1900">
                <a:latin typeface="Sora"/>
                <a:ea typeface="Sora"/>
                <a:cs typeface="Sora"/>
                <a:sym typeface="Sora"/>
              </a:rPr>
              <a:t>Here purpose of 3rd type of input is to just make sure that </a:t>
            </a:r>
            <a:r>
              <a:rPr lang="en" sz="1900">
                <a:latin typeface="Sora"/>
                <a:ea typeface="Sora"/>
                <a:cs typeface="Sora"/>
                <a:sym typeface="Sora"/>
              </a:rPr>
              <a:t>capacitor</a:t>
            </a:r>
            <a:r>
              <a:rPr lang="en" sz="1900">
                <a:latin typeface="Sora"/>
                <a:ea typeface="Sora"/>
                <a:cs typeface="Sora"/>
                <a:sym typeface="Sora"/>
              </a:rPr>
              <a:t> does not breakdown; we don’t measure anything in the output for this.</a:t>
            </a:r>
            <a:endParaRPr sz="1900"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6"/>
          <p:cNvSpPr txBox="1"/>
          <p:nvPr/>
        </p:nvSpPr>
        <p:spPr>
          <a:xfrm>
            <a:off x="981900" y="4435100"/>
            <a:ext cx="71802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Follow the link in the graph to modify its data and then paste the new one here.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sz="100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68" name="Google Shape;368;p46"/>
          <p:cNvSpPr txBox="1"/>
          <p:nvPr>
            <p:ph type="title"/>
          </p:nvPr>
        </p:nvSpPr>
        <p:spPr>
          <a:xfrm>
            <a:off x="359025" y="307150"/>
            <a:ext cx="830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chemeClr val="dk2"/>
                </a:solidFill>
              </a:rPr>
              <a:t>Future Milestone : </a:t>
            </a:r>
            <a:endParaRPr b="1" sz="3700"/>
          </a:p>
        </p:txBody>
      </p:sp>
      <p:sp>
        <p:nvSpPr>
          <p:cNvPr id="369" name="Google Shape;369;p46"/>
          <p:cNvSpPr txBox="1"/>
          <p:nvPr/>
        </p:nvSpPr>
        <p:spPr>
          <a:xfrm>
            <a:off x="654625" y="1331000"/>
            <a:ext cx="81774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9FC5E8"/>
                </a:solidFill>
                <a:latin typeface="Sora"/>
                <a:ea typeface="Sora"/>
                <a:cs typeface="Sora"/>
                <a:sym typeface="Sora"/>
              </a:rPr>
              <a:t>Software development and test automation relevant to project</a:t>
            </a:r>
            <a:endParaRPr b="1" sz="1900">
              <a:solidFill>
                <a:srgbClr val="9FC5E8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0" name="Google Shape;370;p46"/>
          <p:cNvSpPr txBox="1"/>
          <p:nvPr/>
        </p:nvSpPr>
        <p:spPr>
          <a:xfrm>
            <a:off x="741625" y="2259150"/>
            <a:ext cx="7858800" cy="18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ra"/>
              <a:buChar char="●"/>
            </a:pPr>
            <a:r>
              <a:rPr lang="en" sz="17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Implementing test automation scripts to conduct a series of three tests on the system, enabling automated data collection and analysis.</a:t>
            </a:r>
            <a:endParaRPr sz="17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ra"/>
              <a:buChar char="●"/>
            </a:pPr>
            <a:r>
              <a:rPr lang="en" sz="17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Integrating graphical visualization tools to present test data in diverse formats for easy interpretation and analysis, enhancing the user experience and system efficiency.</a:t>
            </a:r>
            <a:endParaRPr sz="17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7"/>
          <p:cNvSpPr txBox="1"/>
          <p:nvPr>
            <p:ph type="title"/>
          </p:nvPr>
        </p:nvSpPr>
        <p:spPr>
          <a:xfrm>
            <a:off x="359025" y="307150"/>
            <a:ext cx="830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chemeClr val="dk2"/>
                </a:solidFill>
              </a:rPr>
              <a:t>Future Milestone</a:t>
            </a:r>
            <a:endParaRPr b="1" sz="3700"/>
          </a:p>
        </p:txBody>
      </p:sp>
      <p:sp>
        <p:nvSpPr>
          <p:cNvPr id="376" name="Google Shape;376;p47"/>
          <p:cNvSpPr txBox="1"/>
          <p:nvPr/>
        </p:nvSpPr>
        <p:spPr>
          <a:xfrm>
            <a:off x="981900" y="4435100"/>
            <a:ext cx="71802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Follow the link in the graph to modify its data and then paste the new one here.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sz="100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77" name="Google Shape;377;p47"/>
          <p:cNvSpPr txBox="1"/>
          <p:nvPr/>
        </p:nvSpPr>
        <p:spPr>
          <a:xfrm>
            <a:off x="537750" y="1110300"/>
            <a:ext cx="8068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9FC5E8"/>
                </a:solidFill>
                <a:latin typeface="Sora"/>
                <a:ea typeface="Sora"/>
                <a:cs typeface="Sora"/>
                <a:sym typeface="Sora"/>
              </a:rPr>
              <a:t>Key engineering design considerations for assembling </a:t>
            </a:r>
            <a:r>
              <a:rPr b="1" lang="en" sz="1800">
                <a:solidFill>
                  <a:srgbClr val="9FC5E8"/>
                </a:solidFill>
                <a:latin typeface="Sora"/>
                <a:ea typeface="Sora"/>
                <a:cs typeface="Sora"/>
                <a:sym typeface="Sora"/>
              </a:rPr>
              <a:t>prototypes</a:t>
            </a:r>
            <a:r>
              <a:rPr b="1" lang="en" sz="1800">
                <a:solidFill>
                  <a:srgbClr val="9FC5E8"/>
                </a:solidFill>
                <a:latin typeface="Sora"/>
                <a:ea typeface="Sora"/>
                <a:cs typeface="Sora"/>
                <a:sym typeface="Sora"/>
              </a:rPr>
              <a:t>:</a:t>
            </a:r>
            <a:endParaRPr b="1" sz="1800">
              <a:solidFill>
                <a:srgbClr val="9FC5E8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378" name="Google Shape;378;p47"/>
          <p:cNvSpPr txBox="1"/>
          <p:nvPr/>
        </p:nvSpPr>
        <p:spPr>
          <a:xfrm>
            <a:off x="642600" y="1802450"/>
            <a:ext cx="7858800" cy="279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ra"/>
              <a:buChar char="●"/>
            </a:pPr>
            <a:r>
              <a:rPr lang="en" sz="17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PCB Layout Optimization: Ensure efficient placement of components on the PCB to minimize signal interference and optimize circuit performance.</a:t>
            </a:r>
            <a:endParaRPr sz="17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ra"/>
              <a:buChar char="●"/>
            </a:pPr>
            <a:r>
              <a:rPr lang="en" sz="17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Signal Integrity: Maintain signal integrity by adhering to proper routing techniques, minimizing signal distortion, and ensuring impedance matching.</a:t>
            </a:r>
            <a:endParaRPr sz="17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365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Sora"/>
              <a:buChar char="●"/>
            </a:pPr>
            <a:r>
              <a:rPr lang="en" sz="17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Test Points and Debugging Features: Include test points and debugging features in the design to facilitate troubleshooting and testing during the assembly and prototype validation phase.</a:t>
            </a:r>
            <a:endParaRPr sz="17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48"/>
          <p:cNvSpPr txBox="1"/>
          <p:nvPr/>
        </p:nvSpPr>
        <p:spPr>
          <a:xfrm>
            <a:off x="981900" y="4435100"/>
            <a:ext cx="7180200" cy="2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191919"/>
                </a:solidFill>
                <a:latin typeface="Open Sans"/>
                <a:ea typeface="Open Sans"/>
                <a:cs typeface="Open Sans"/>
                <a:sym typeface="Open Sans"/>
              </a:rPr>
              <a:t>Follow the link in the graph to modify its data and then paste the new one here. </a:t>
            </a:r>
            <a:r>
              <a:rPr b="1" lang="en" sz="1000">
                <a:solidFill>
                  <a:srgbClr val="191919"/>
                </a:solidFill>
                <a:uFill>
                  <a:noFill/>
                </a:u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For more info, click here</a:t>
            </a:r>
            <a:endParaRPr b="1" sz="1000">
              <a:solidFill>
                <a:srgbClr val="191919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84" name="Google Shape;384;p48"/>
          <p:cNvSpPr txBox="1"/>
          <p:nvPr>
            <p:ph type="title"/>
          </p:nvPr>
        </p:nvSpPr>
        <p:spPr>
          <a:xfrm>
            <a:off x="359025" y="307150"/>
            <a:ext cx="830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700">
                <a:solidFill>
                  <a:schemeClr val="dk2"/>
                </a:solidFill>
              </a:rPr>
              <a:t>References</a:t>
            </a:r>
            <a:endParaRPr b="1" sz="3700"/>
          </a:p>
        </p:txBody>
      </p:sp>
      <p:sp>
        <p:nvSpPr>
          <p:cNvPr id="385" name="Google Shape;385;p48"/>
          <p:cNvSpPr txBox="1"/>
          <p:nvPr/>
        </p:nvSpPr>
        <p:spPr>
          <a:xfrm>
            <a:off x="642600" y="1338650"/>
            <a:ext cx="8177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Char char="●"/>
            </a:pPr>
            <a:r>
              <a:rPr b="1" lang="en" sz="1800" u="sng">
                <a:solidFill>
                  <a:srgbClr val="00FF00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Nucleo Board Mapping for STM32 IDE </a:t>
            </a:r>
            <a:endParaRPr b="1" sz="1800">
              <a:solidFill>
                <a:srgbClr val="00FF00"/>
              </a:solidFill>
            </a:endParaRPr>
          </a:p>
        </p:txBody>
      </p:sp>
      <p:sp>
        <p:nvSpPr>
          <p:cNvPr id="386" name="Google Shape;386;p48"/>
          <p:cNvSpPr txBox="1"/>
          <p:nvPr/>
        </p:nvSpPr>
        <p:spPr>
          <a:xfrm>
            <a:off x="642600" y="2259150"/>
            <a:ext cx="7858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00FF00"/>
              </a:buClr>
              <a:buSzPts val="1800"/>
              <a:buChar char="●"/>
            </a:pPr>
            <a:r>
              <a:rPr b="1" lang="en" sz="1800" u="sng">
                <a:solidFill>
                  <a:srgbClr val="00FF00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Reference for sending bits in DAC using SPI</a:t>
            </a:r>
            <a:endParaRPr b="1" sz="1800">
              <a:solidFill>
                <a:srgbClr val="00FF00"/>
              </a:solidFill>
            </a:endParaRPr>
          </a:p>
        </p:txBody>
      </p:sp>
      <p:sp>
        <p:nvSpPr>
          <p:cNvPr id="387" name="Google Shape;387;p48"/>
          <p:cNvSpPr txBox="1"/>
          <p:nvPr/>
        </p:nvSpPr>
        <p:spPr>
          <a:xfrm>
            <a:off x="642600" y="3064000"/>
            <a:ext cx="6774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FF00"/>
              </a:buClr>
              <a:buSzPts val="1800"/>
              <a:buChar char="●"/>
            </a:pPr>
            <a:r>
              <a:rPr b="1" lang="en" sz="1800">
                <a:solidFill>
                  <a:srgbClr val="00FF00"/>
                </a:solidFill>
              </a:rPr>
              <a:t>Datasheet of </a:t>
            </a:r>
            <a:r>
              <a:rPr b="1" lang="en" sz="1800" u="sng">
                <a:solidFill>
                  <a:srgbClr val="00FF00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DAC(MCP4921)</a:t>
            </a:r>
            <a:r>
              <a:rPr b="1" lang="en" sz="1800">
                <a:solidFill>
                  <a:srgbClr val="00FF00"/>
                </a:solidFill>
              </a:rPr>
              <a:t> </a:t>
            </a:r>
            <a:endParaRPr sz="1800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8"/>
          <p:cNvSpPr txBox="1"/>
          <p:nvPr>
            <p:ph type="title"/>
          </p:nvPr>
        </p:nvSpPr>
        <p:spPr>
          <a:xfrm>
            <a:off x="252300" y="578550"/>
            <a:ext cx="8891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dk2"/>
                </a:solidFill>
              </a:rPr>
              <a:t>Summary of Progress in last milestone</a:t>
            </a:r>
            <a:endParaRPr b="1" sz="3300">
              <a:solidFill>
                <a:schemeClr val="dk2"/>
              </a:solidFill>
            </a:endParaRPr>
          </a:p>
        </p:txBody>
      </p:sp>
      <p:sp>
        <p:nvSpPr>
          <p:cNvPr id="245" name="Google Shape;245;p28"/>
          <p:cNvSpPr txBox="1"/>
          <p:nvPr/>
        </p:nvSpPr>
        <p:spPr>
          <a:xfrm>
            <a:off x="352800" y="1570225"/>
            <a:ext cx="8438400" cy="320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ora"/>
              <a:buChar char="●"/>
            </a:pPr>
            <a:r>
              <a:rPr lang="en" sz="19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Components selected and justified for Ferroelectric Capacitance system, including microcontroller, DAC, and power diodes, ensuring compatibility with project requirements.</a:t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925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ora"/>
              <a:buChar char="●"/>
            </a:pPr>
            <a:r>
              <a:rPr lang="en" sz="19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Testing plan outlined for component integration and functionality verification, with a focus on circuit design, PCB fabrication, and microcontroller programming.</a:t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ora"/>
              <a:buChar char="●"/>
            </a:pPr>
            <a:r>
              <a:rPr lang="en" sz="19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Risk assessment conducted, mitigation strategies defined, and work distribution among team members established for efficient progress towards project milestones.</a:t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9"/>
          <p:cNvSpPr txBox="1"/>
          <p:nvPr>
            <p:ph type="title"/>
          </p:nvPr>
        </p:nvSpPr>
        <p:spPr>
          <a:xfrm>
            <a:off x="720000" y="5350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2"/>
                </a:solidFill>
              </a:rPr>
              <a:t>Feedback from last Milestone</a:t>
            </a:r>
            <a:endParaRPr b="1" sz="3600">
              <a:solidFill>
                <a:schemeClr val="dk2"/>
              </a:solidFill>
            </a:endParaRPr>
          </a:p>
        </p:txBody>
      </p:sp>
      <p:sp>
        <p:nvSpPr>
          <p:cNvPr id="251" name="Google Shape;251;p29"/>
          <p:cNvSpPr txBox="1"/>
          <p:nvPr/>
        </p:nvSpPr>
        <p:spPr>
          <a:xfrm>
            <a:off x="1154825" y="1711600"/>
            <a:ext cx="6263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52" name="Google Shape;252;p29"/>
          <p:cNvSpPr txBox="1"/>
          <p:nvPr/>
        </p:nvSpPr>
        <p:spPr>
          <a:xfrm>
            <a:off x="556750" y="1649950"/>
            <a:ext cx="8046900" cy="29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ora"/>
              <a:buChar char="●"/>
            </a:pPr>
            <a:r>
              <a:rPr lang="en" sz="19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We required enhancement in engineering discernment. While most principles and assumptions were correctly applied, we sometimes overlooked minor details. For instance, the specific current values when applying a triangular voltage waveform to a capacitance of a particular value.</a:t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Sora"/>
              <a:buChar char="●"/>
            </a:pPr>
            <a:r>
              <a:rPr lang="en" sz="19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We resolved this challenge through simulations, which allowed us to thoroughly examine and understand the behavior of the system under different conditions.</a:t>
            </a:r>
            <a:endParaRPr sz="1900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0"/>
          <p:cNvSpPr txBox="1"/>
          <p:nvPr>
            <p:ph type="title"/>
          </p:nvPr>
        </p:nvSpPr>
        <p:spPr>
          <a:xfrm>
            <a:off x="720000" y="2849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2"/>
                </a:solidFill>
              </a:rPr>
              <a:t>Previous Project Management Plan</a:t>
            </a:r>
            <a:endParaRPr b="1" sz="2600">
              <a:solidFill>
                <a:schemeClr val="dk2"/>
              </a:solidFill>
            </a:endParaRPr>
          </a:p>
        </p:txBody>
      </p:sp>
      <p:pic>
        <p:nvPicPr>
          <p:cNvPr id="258" name="Google Shape;25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59150"/>
            <a:ext cx="8974452" cy="362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1"/>
          <p:cNvSpPr txBox="1"/>
          <p:nvPr>
            <p:ph type="title"/>
          </p:nvPr>
        </p:nvSpPr>
        <p:spPr>
          <a:xfrm>
            <a:off x="385350" y="0"/>
            <a:ext cx="8386200" cy="1045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2"/>
                </a:solidFill>
              </a:rPr>
              <a:t>Updated Gantt Chart</a:t>
            </a:r>
            <a:endParaRPr b="1" sz="3200">
              <a:solidFill>
                <a:schemeClr val="dk2"/>
              </a:solidFill>
            </a:endParaRPr>
          </a:p>
        </p:txBody>
      </p:sp>
      <p:pic>
        <p:nvPicPr>
          <p:cNvPr id="264" name="Google Shape;2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97900"/>
            <a:ext cx="8839200" cy="365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 txBox="1"/>
          <p:nvPr/>
        </p:nvSpPr>
        <p:spPr>
          <a:xfrm>
            <a:off x="38875" y="413250"/>
            <a:ext cx="9144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Deviations from Original Plan</a:t>
            </a:r>
            <a:r>
              <a:rPr b="1" lang="en" sz="3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endParaRPr b="1" sz="3200">
              <a:solidFill>
                <a:schemeClr val="dk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270" name="Google Shape;270;p32"/>
          <p:cNvSpPr txBox="1"/>
          <p:nvPr>
            <p:ph type="title"/>
          </p:nvPr>
        </p:nvSpPr>
        <p:spPr>
          <a:xfrm>
            <a:off x="510025" y="1515875"/>
            <a:ext cx="8201700" cy="32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We completed UART communication before ADC Implementation as UART can be used to transmit digital data (such as the digital values obtained from an ADC) to the microcontroller.</a:t>
            </a:r>
            <a:endParaRPr sz="1900"/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parts needed to test few of the sub-circuits from the original circuit have not been delivered yet. </a:t>
            </a:r>
            <a:endParaRPr sz="1900"/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We have thought of an approach to Control Switching of Reference Capacitor but are yet to test it.</a:t>
            </a:r>
            <a:endParaRPr sz="19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3"/>
          <p:cNvSpPr txBox="1"/>
          <p:nvPr>
            <p:ph type="title"/>
          </p:nvPr>
        </p:nvSpPr>
        <p:spPr>
          <a:xfrm>
            <a:off x="896550" y="461975"/>
            <a:ext cx="7350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Control Switching of Reference Capacitor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276" name="Google Shape;276;p33"/>
          <p:cNvSpPr txBox="1"/>
          <p:nvPr/>
        </p:nvSpPr>
        <p:spPr>
          <a:xfrm>
            <a:off x="985925" y="1651050"/>
            <a:ext cx="746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77" name="Google Shape;277;p33"/>
          <p:cNvSpPr txBox="1"/>
          <p:nvPr/>
        </p:nvSpPr>
        <p:spPr>
          <a:xfrm>
            <a:off x="547500" y="1661750"/>
            <a:ext cx="8159100" cy="32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Designing a circuit where the MOSFET is connected between the capacitor and the ground. This configuration allows the MOSFET to effectively switch the connection of the capacitor to the ground.</a:t>
            </a:r>
            <a:endParaRPr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Connect the gate of the MOSFET to a GPIO pin of the microcontroller through a current-limiting resistor. This resistor protects the microcontroller from excessive current flow when charging and discharging the gate capacitance of the MOSFET.</a:t>
            </a:r>
            <a:endParaRPr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Connect the capacitor between the MOSFET drain and the positive supply voltage (VDD).</a:t>
            </a:r>
            <a:endParaRPr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Configure the GPIO pin connected to the MOSFET gate as an output in the microcontroller initialization routine.</a:t>
            </a:r>
            <a:endParaRPr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ra"/>
              <a:buChar char="●"/>
            </a:pPr>
            <a:r>
              <a:rPr lang="en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Implement safety features such as flyback diodes or voltage clamping to protect against voltage spikes or reverse currents.</a:t>
            </a:r>
            <a:endParaRPr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4"/>
          <p:cNvSpPr txBox="1"/>
          <p:nvPr>
            <p:ph type="title"/>
          </p:nvPr>
        </p:nvSpPr>
        <p:spPr>
          <a:xfrm>
            <a:off x="547588" y="937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2"/>
                </a:solidFill>
              </a:rPr>
              <a:t>Block Diagram</a:t>
            </a:r>
            <a:endParaRPr sz="28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4950" y="666425"/>
            <a:ext cx="8293701" cy="4009526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ctrochemical Therapy Project Proposal by Slidesgo">
  <a:themeElements>
    <a:clrScheme name="Simple Light">
      <a:dk1>
        <a:srgbClr val="FFFFFF"/>
      </a:dk1>
      <a:lt1>
        <a:srgbClr val="050D33"/>
      </a:lt1>
      <a:dk2>
        <a:srgbClr val="9FC5E8"/>
      </a:dk2>
      <a:lt2>
        <a:srgbClr val="EAD1DC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